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embeddedFontLst>
    <p:embeddedFont>
      <p:font typeface="Raleway"/>
      <p:regular r:id="rId34"/>
      <p:bold r:id="rId35"/>
      <p:italic r:id="rId36"/>
      <p:boldItalic r:id="rId37"/>
    </p:embeddedFont>
    <p:embeddedFont>
      <p:font typeface="Roboto"/>
      <p:regular r:id="rId38"/>
      <p:bold r:id="rId39"/>
      <p:italic r:id="rId40"/>
      <p:boldItalic r:id="rId41"/>
    </p:embeddedFont>
    <p:embeddedFont>
      <p:font typeface="Lato"/>
      <p:regular r:id="rId42"/>
      <p:bold r:id="rId43"/>
      <p:italic r:id="rId44"/>
      <p:boldItalic r:id="rId45"/>
    </p:embeddedFont>
    <p:embeddedFont>
      <p:font typeface="Lexend"/>
      <p:regular r:id="rId46"/>
      <p:bold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20" Type="http://schemas.openxmlformats.org/officeDocument/2006/relationships/slide" Target="slides/slide16.xml"/><Relationship Id="rId42" Type="http://schemas.openxmlformats.org/officeDocument/2006/relationships/font" Target="fonts/Lato-regular.fntdata"/><Relationship Id="rId41" Type="http://schemas.openxmlformats.org/officeDocument/2006/relationships/font" Target="fonts/Roboto-boldItalic.fntdata"/><Relationship Id="rId22" Type="http://schemas.openxmlformats.org/officeDocument/2006/relationships/slide" Target="slides/slide18.xml"/><Relationship Id="rId44" Type="http://schemas.openxmlformats.org/officeDocument/2006/relationships/font" Target="fonts/Lato-italic.fntdata"/><Relationship Id="rId21" Type="http://schemas.openxmlformats.org/officeDocument/2006/relationships/slide" Target="slides/slide17.xml"/><Relationship Id="rId43" Type="http://schemas.openxmlformats.org/officeDocument/2006/relationships/font" Target="fonts/Lato-bold.fntdata"/><Relationship Id="rId24" Type="http://schemas.openxmlformats.org/officeDocument/2006/relationships/slide" Target="slides/slide20.xml"/><Relationship Id="rId46" Type="http://schemas.openxmlformats.org/officeDocument/2006/relationships/font" Target="fonts/Lexend-regular.fntdata"/><Relationship Id="rId23" Type="http://schemas.openxmlformats.org/officeDocument/2006/relationships/slide" Target="slides/slide19.xml"/><Relationship Id="rId45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47" Type="http://schemas.openxmlformats.org/officeDocument/2006/relationships/font" Target="fonts/Lexend-bold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Raleway-bold.fntdata"/><Relationship Id="rId12" Type="http://schemas.openxmlformats.org/officeDocument/2006/relationships/slide" Target="slides/slide8.xml"/><Relationship Id="rId34" Type="http://schemas.openxmlformats.org/officeDocument/2006/relationships/font" Target="fonts/Raleway-regular.fntdata"/><Relationship Id="rId15" Type="http://schemas.openxmlformats.org/officeDocument/2006/relationships/slide" Target="slides/slide11.xml"/><Relationship Id="rId37" Type="http://schemas.openxmlformats.org/officeDocument/2006/relationships/font" Target="fonts/Raleway-boldItalic.fntdata"/><Relationship Id="rId14" Type="http://schemas.openxmlformats.org/officeDocument/2006/relationships/slide" Target="slides/slide10.xml"/><Relationship Id="rId36" Type="http://schemas.openxmlformats.org/officeDocument/2006/relationships/font" Target="fonts/Raleway-italic.fntdata"/><Relationship Id="rId17" Type="http://schemas.openxmlformats.org/officeDocument/2006/relationships/slide" Target="slides/slide13.xml"/><Relationship Id="rId39" Type="http://schemas.openxmlformats.org/officeDocument/2006/relationships/font" Target="fonts/Roboto-bold.fntdata"/><Relationship Id="rId16" Type="http://schemas.openxmlformats.org/officeDocument/2006/relationships/slide" Target="slides/slide12.xml"/><Relationship Id="rId38" Type="http://schemas.openxmlformats.org/officeDocument/2006/relationships/font" Target="fonts/Roboto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7589dcca46_0_12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7589dcca46_0_1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77802340cb_0_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77802340c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77802340cb_0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77802340c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77802340cb_0_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77802340c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77802340cb_0_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77802340cb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77802340cb_0_1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77802340cb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77802340cb_0_2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77802340cb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7802340cb_0_2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77802340cb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78151e14f5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78151e14f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78151e14f5_1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78151e14f5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77802340cb_0_1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77802340cb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77802340cb_0_1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77802340cb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77802340cb_0_1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77802340cb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77802340cb_0_2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77802340cb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77802340cb_0_2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77802340cb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77802340cb_0_2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77802340cb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78151e14f5_1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78151e14f5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78151e14f5_1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78151e14f5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78151e14f5_1_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78151e14f5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77802340cb_0_2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77802340cb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77802340cb_0_2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77802340cb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77802340cb_0_2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77802340cb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7589dcca46_0_12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7589dcca46_0_1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lor background">
  <p:cSld name="BLANK_1">
    <p:bg>
      <p:bgPr>
        <a:solidFill>
          <a:schemeClr val="accen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1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9144000" cy="399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3"/>
          <p:cNvSpPr/>
          <p:nvPr/>
        </p:nvSpPr>
        <p:spPr>
          <a:xfrm>
            <a:off x="3047704" y="3992850"/>
            <a:ext cx="3047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6096271" y="3992850"/>
            <a:ext cx="3047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1" y="3992850"/>
            <a:ext cx="3047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idx="1" type="body"/>
          </p:nvPr>
        </p:nvSpPr>
        <p:spPr>
          <a:xfrm>
            <a:off x="1710425" y="2161800"/>
            <a:ext cx="57237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Char char="▷"/>
              <a:defRPr i="1"/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indent="-381000" lvl="8" marL="41148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/>
        </p:txBody>
      </p:sp>
      <p:sp>
        <p:nvSpPr>
          <p:cNvPr id="25" name="Google Shape;25;p4"/>
          <p:cNvSpPr txBox="1"/>
          <p:nvPr/>
        </p:nvSpPr>
        <p:spPr>
          <a:xfrm>
            <a:off x="3593400" y="118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chemeClr val="accent6"/>
                </a:solidFill>
              </a:rPr>
              <a:t>“</a:t>
            </a:r>
            <a:endParaRPr b="1" sz="9600">
              <a:solidFill>
                <a:schemeClr val="accent6"/>
              </a:solidFill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5723283" y="1599675"/>
            <a:ext cx="17103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7434177" y="1599675"/>
            <a:ext cx="17103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1599675"/>
            <a:ext cx="17103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1710425" y="1599675"/>
            <a:ext cx="17103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" name="Google Shape;34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" type="body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6" name="Google Shape;46;p6"/>
          <p:cNvSpPr txBox="1"/>
          <p:nvPr>
            <p:ph idx="2" type="body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7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7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" type="body"/>
          </p:nvPr>
        </p:nvSpPr>
        <p:spPr>
          <a:xfrm>
            <a:off x="893700" y="1200150"/>
            <a:ext cx="2371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5" name="Google Shape;55;p7"/>
          <p:cNvSpPr txBox="1"/>
          <p:nvPr>
            <p:ph idx="2" type="body"/>
          </p:nvPr>
        </p:nvSpPr>
        <p:spPr>
          <a:xfrm>
            <a:off x="3386404" y="1200150"/>
            <a:ext cx="2371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6" name="Google Shape;56;p7"/>
          <p:cNvSpPr txBox="1"/>
          <p:nvPr>
            <p:ph idx="3" type="body"/>
          </p:nvPr>
        </p:nvSpPr>
        <p:spPr>
          <a:xfrm>
            <a:off x="5879107" y="1200150"/>
            <a:ext cx="2371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7" name="Google Shape;57;p7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8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9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9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9"/>
          <p:cNvSpPr txBox="1"/>
          <p:nvPr>
            <p:ph idx="1" type="body"/>
          </p:nvPr>
        </p:nvSpPr>
        <p:spPr>
          <a:xfrm>
            <a:off x="893700" y="4649963"/>
            <a:ext cx="6462600" cy="35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71" name="Google Shape;71;p9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0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0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Symfony Messenger ile Asenkron Pub-Sub Tasarımı</a:t>
            </a:r>
            <a:endParaRPr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871850" y="153000"/>
            <a:ext cx="6479100" cy="5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Kavramlar</a:t>
            </a:r>
            <a:endParaRPr/>
          </a:p>
        </p:txBody>
      </p:sp>
      <p:sp>
        <p:nvSpPr>
          <p:cNvPr id="153" name="Google Shape;153;p21"/>
          <p:cNvSpPr txBox="1"/>
          <p:nvPr/>
        </p:nvSpPr>
        <p:spPr>
          <a:xfrm>
            <a:off x="778550" y="661125"/>
            <a:ext cx="7380000" cy="41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Buses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Mesajların alınması, işlenmesi ve yönlendirilmesi süreçlerini yönetir.</a:t>
            </a:r>
            <a:endParaRPr sz="900"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CQRS yapıları için farklı bus lar oluşturulabilir.</a:t>
            </a:r>
            <a:endParaRPr sz="900">
              <a:latin typeface="Lexend"/>
              <a:ea typeface="Lexend"/>
              <a:cs typeface="Lexend"/>
              <a:sym typeface="Lexend"/>
            </a:endParaRPr>
          </a:p>
          <a:p>
            <a:pPr indent="-285750" lvl="2" marL="1371600" rtl="0" algn="l">
              <a:spcBef>
                <a:spcPts val="0"/>
              </a:spcBef>
              <a:spcAft>
                <a:spcPts val="0"/>
              </a:spcAft>
              <a:buSzPts val="900"/>
              <a:buFont typeface="Lexend"/>
              <a:buChar char="■"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Event</a:t>
            </a:r>
            <a:endParaRPr sz="900">
              <a:latin typeface="Lexend"/>
              <a:ea typeface="Lexend"/>
              <a:cs typeface="Lexend"/>
              <a:sym typeface="Lexend"/>
            </a:endParaRPr>
          </a:p>
          <a:p>
            <a:pPr indent="-285750" lvl="2" marL="1371600" rtl="0" algn="l">
              <a:spcBef>
                <a:spcPts val="0"/>
              </a:spcBef>
              <a:spcAft>
                <a:spcPts val="0"/>
              </a:spcAft>
              <a:buSzPts val="900"/>
              <a:buFont typeface="Lexend"/>
              <a:buChar char="■"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Command</a:t>
            </a:r>
            <a:endParaRPr sz="900">
              <a:latin typeface="Lexend"/>
              <a:ea typeface="Lexend"/>
              <a:cs typeface="Lexend"/>
              <a:sym typeface="Lexend"/>
            </a:endParaRPr>
          </a:p>
          <a:p>
            <a:pPr indent="-285750" lvl="2" marL="1371600" rtl="0" algn="l">
              <a:spcBef>
                <a:spcPts val="0"/>
              </a:spcBef>
              <a:spcAft>
                <a:spcPts val="0"/>
              </a:spcAft>
              <a:buSzPts val="900"/>
              <a:buFont typeface="Lexend"/>
              <a:buChar char="■"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Query</a:t>
            </a:r>
            <a:endParaRPr sz="900"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Transports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Mesaj göndermek ve almak için bir aktarım yapılandırmanız gerekecektir. </a:t>
            </a:r>
            <a:endParaRPr sz="900"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Mesaj aracınız veya Third Party iletişim kurmaktan bir aktarım sorumlu olacaktır.</a:t>
            </a:r>
            <a:endParaRPr sz="900"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Third party official destekleri  AMQP, Doctrine, Beanstalkd, Redis, In Memory ve Amazon SQS. </a:t>
            </a:r>
            <a:endParaRPr sz="900"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Bunlar yeterli olmaz ise kendi Custom Transports unu yaratmaya olanak sağlar.</a:t>
            </a:r>
            <a:endParaRPr sz="900"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Messages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Kuyruğa gönderilecek verinin nesnesidir.</a:t>
            </a:r>
            <a:endParaRPr sz="900"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Middlewares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Gelen mesajların işlenmeden önce veya sonra değiştirilmesine veya denetlenmesine izin verir.</a:t>
            </a:r>
            <a:endParaRPr sz="900"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Bu sayede mesaj işleme sürecini özelleştirmek ve kontrol etmek mümkün olur.</a:t>
            </a:r>
            <a:endParaRPr sz="900"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Handlers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Veri yoluna gönderildikten sonra, mesajlar bir "Handler" tarafından işlenecektir. </a:t>
            </a:r>
            <a:endParaRPr sz="900"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Handler, mesajınız için gerekli işlemeyi yapacak olan birimdir.</a:t>
            </a:r>
            <a:endParaRPr sz="900"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Stamps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Message işlerken ekstra verileri iletmek için kullanılır. </a:t>
            </a:r>
            <a:endParaRPr sz="900"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Stamps’ ler, Handler davranışını özelleştirmek veya belirli işlemleri tetiklemek için kullanılır.</a:t>
            </a:r>
            <a:endParaRPr sz="900"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Retries &amp; Failed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Handler da oluşacak hataların tekrar tetikleme sıklıkları</a:t>
            </a:r>
            <a:endParaRPr sz="900"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778550" y="168100"/>
            <a:ext cx="6479100" cy="5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Buses</a:t>
            </a:r>
            <a:endParaRPr/>
          </a:p>
        </p:txBody>
      </p:sp>
      <p:sp>
        <p:nvSpPr>
          <p:cNvPr id="159" name="Google Shape;159;p22"/>
          <p:cNvSpPr txBox="1"/>
          <p:nvPr/>
        </p:nvSpPr>
        <p:spPr>
          <a:xfrm>
            <a:off x="778550" y="653575"/>
            <a:ext cx="72048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Yazılım 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mimarisine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 göre bir veya birden fazla Bus kullanılabilir.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60" name="Google Shape;1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850" y="1142750"/>
            <a:ext cx="4134476" cy="12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 txBox="1"/>
          <p:nvPr/>
        </p:nvSpPr>
        <p:spPr>
          <a:xfrm>
            <a:off x="910850" y="2561150"/>
            <a:ext cx="72048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Middleware ler Bus lara tanımlanır ve bu sayede Bus ların yetkinlikleri artar.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0850" y="3225050"/>
            <a:ext cx="6433576" cy="103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>
            <p:ph type="title"/>
          </p:nvPr>
        </p:nvSpPr>
        <p:spPr>
          <a:xfrm>
            <a:off x="778550" y="168100"/>
            <a:ext cx="6479100" cy="5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Transports</a:t>
            </a:r>
            <a:endParaRPr/>
          </a:p>
        </p:txBody>
      </p:sp>
      <p:sp>
        <p:nvSpPr>
          <p:cNvPr id="168" name="Google Shape;168;p23"/>
          <p:cNvSpPr txBox="1"/>
          <p:nvPr/>
        </p:nvSpPr>
        <p:spPr>
          <a:xfrm>
            <a:off x="778550" y="653575"/>
            <a:ext cx="76203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Varsayılan olarak, mesajlar gönderildikleri anda işlenir. 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Bir mesajı asenkron olarak işlemek isterseniz, bir Transport yapılandırabilirsiniz. 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Bir Transport, mesajları gönderebilir (örneğin, bir kuyruk sistemine) ve ardından 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subscriber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 aracılığıyla alabilir. 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Messenger, birden fazla Transport' u destekler.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69" name="Google Shape;16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9075" y="2001525"/>
            <a:ext cx="3985550" cy="257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"/>
          <p:cNvSpPr txBox="1"/>
          <p:nvPr/>
        </p:nvSpPr>
        <p:spPr>
          <a:xfrm>
            <a:off x="862400" y="2410725"/>
            <a:ext cx="1970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Lexend"/>
              <a:buChar char="●"/>
            </a:pPr>
            <a:r>
              <a:rPr lang="en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AMQP 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Lexend"/>
              <a:buChar char="●"/>
            </a:pPr>
            <a:r>
              <a:rPr lang="en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Doctrine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Beanstalkd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Lexend"/>
              <a:buChar char="●"/>
            </a:pPr>
            <a:r>
              <a:rPr lang="en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Redis</a:t>
            </a:r>
            <a:endParaRPr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In Memory 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Amazon SQS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>
            <p:ph type="title"/>
          </p:nvPr>
        </p:nvSpPr>
        <p:spPr>
          <a:xfrm>
            <a:off x="778550" y="168100"/>
            <a:ext cx="6479100" cy="5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Transports</a:t>
            </a:r>
            <a:endParaRPr/>
          </a:p>
        </p:txBody>
      </p:sp>
      <p:sp>
        <p:nvSpPr>
          <p:cNvPr id="176" name="Google Shape;176;p24"/>
          <p:cNvSpPr txBox="1"/>
          <p:nvPr/>
        </p:nvSpPr>
        <p:spPr>
          <a:xfrm>
            <a:off x="778550" y="653575"/>
            <a:ext cx="76203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Messenger’ ın desteklemediği yapılar için Özel Transport geliştirebilirsiniz.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7" name="Google Shape;177;p24"/>
          <p:cNvSpPr txBox="1"/>
          <p:nvPr/>
        </p:nvSpPr>
        <p:spPr>
          <a:xfrm>
            <a:off x="778550" y="1085475"/>
            <a:ext cx="34422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TransportInterface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 implement edip.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78" name="Google Shape;17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550" y="1633085"/>
            <a:ext cx="4002424" cy="221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4"/>
          <p:cNvSpPr txBox="1"/>
          <p:nvPr/>
        </p:nvSpPr>
        <p:spPr>
          <a:xfrm>
            <a:off x="778550" y="4017350"/>
            <a:ext cx="74616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Method içeriklerini geliştirip elde edebilirsiniz.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/>
          <p:nvPr>
            <p:ph type="title"/>
          </p:nvPr>
        </p:nvSpPr>
        <p:spPr>
          <a:xfrm>
            <a:off x="778550" y="168100"/>
            <a:ext cx="6479100" cy="5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Transports</a:t>
            </a:r>
            <a:endParaRPr/>
          </a:p>
        </p:txBody>
      </p:sp>
      <p:sp>
        <p:nvSpPr>
          <p:cNvPr id="185" name="Google Shape;185;p25"/>
          <p:cNvSpPr txBox="1"/>
          <p:nvPr/>
        </p:nvSpPr>
        <p:spPr>
          <a:xfrm>
            <a:off x="778550" y="653575"/>
            <a:ext cx="76203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Örneğin; Service içerisinde messenger ile dispatch edince TCP ile veriyi Publish edip Frontend tarafından Subscribe etmek istiyorsunuz. 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86" name="Google Shape;18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625" y="1202275"/>
            <a:ext cx="5648224" cy="369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type="title"/>
          </p:nvPr>
        </p:nvSpPr>
        <p:spPr>
          <a:xfrm>
            <a:off x="778550" y="168100"/>
            <a:ext cx="6479100" cy="5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Messages</a:t>
            </a:r>
            <a:endParaRPr/>
          </a:p>
        </p:txBody>
      </p:sp>
      <p:sp>
        <p:nvSpPr>
          <p:cNvPr id="192" name="Google Shape;192;p26"/>
          <p:cNvSpPr txBox="1"/>
          <p:nvPr/>
        </p:nvSpPr>
        <p:spPr>
          <a:xfrm>
            <a:off x="778550" y="1038775"/>
            <a:ext cx="4455600" cy="27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Symfony Messenger' da her mesaj bir class olarak temsil edilir.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Mesajlar, işlemleri bağımsız ve modüler bir şekilde temsil eder.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Farklı tiplerdeki işlemler için ayrı ayrı mesaj sınıfları kullanılabilir.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93" name="Google Shape;19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650" y="168100"/>
            <a:ext cx="3570399" cy="456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type="title"/>
          </p:nvPr>
        </p:nvSpPr>
        <p:spPr>
          <a:xfrm>
            <a:off x="778550" y="168100"/>
            <a:ext cx="6479100" cy="5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Messages</a:t>
            </a:r>
            <a:endParaRPr/>
          </a:p>
        </p:txBody>
      </p:sp>
      <p:sp>
        <p:nvSpPr>
          <p:cNvPr id="199" name="Google Shape;199;p27"/>
          <p:cNvSpPr txBox="1"/>
          <p:nvPr/>
        </p:nvSpPr>
        <p:spPr>
          <a:xfrm>
            <a:off x="778550" y="648775"/>
            <a:ext cx="79143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Farklı bir kaynaktan alınan Message ların PHP Nesnesi haline getirmek için Özel Serializer geliştirerek PHP Nesnelerine dönüşümünü sağlayabilirsiniz.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Bu yapmak için bir serializer oluşturun.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00" name="Google Shape;2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275" y="1680200"/>
            <a:ext cx="5095450" cy="20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7"/>
          <p:cNvSpPr txBox="1"/>
          <p:nvPr/>
        </p:nvSpPr>
        <p:spPr>
          <a:xfrm>
            <a:off x="778550" y="3711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services.yaml</a:t>
            </a:r>
            <a:endParaRPr/>
          </a:p>
        </p:txBody>
      </p:sp>
      <p:pic>
        <p:nvPicPr>
          <p:cNvPr id="202" name="Google Shape;20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6875" y="4112085"/>
            <a:ext cx="5670251" cy="737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type="title"/>
          </p:nvPr>
        </p:nvSpPr>
        <p:spPr>
          <a:xfrm>
            <a:off x="778550" y="168100"/>
            <a:ext cx="6479100" cy="5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Messages</a:t>
            </a:r>
            <a:endParaRPr/>
          </a:p>
        </p:txBody>
      </p:sp>
      <p:sp>
        <p:nvSpPr>
          <p:cNvPr id="208" name="Google Shape;208;p28"/>
          <p:cNvSpPr txBox="1"/>
          <p:nvPr/>
        </p:nvSpPr>
        <p:spPr>
          <a:xfrm>
            <a:off x="778550" y="668650"/>
            <a:ext cx="79143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Messenger.yaml içerisindeki kullanmak isteğiniz Transport üzerinde tanımlayın.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Bu sayede Message gönderilmeden önce istenen formata çevrilir veya Message işlenirken dönüşüm sağlanır.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09" name="Google Shape;2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1550" y="1442097"/>
            <a:ext cx="5220876" cy="18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8"/>
          <p:cNvSpPr txBox="1"/>
          <p:nvPr/>
        </p:nvSpPr>
        <p:spPr>
          <a:xfrm>
            <a:off x="778550" y="3236575"/>
            <a:ext cx="725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Tüm Messages için ortak kullanım için.</a:t>
            </a:r>
            <a:endParaRPr/>
          </a:p>
        </p:txBody>
      </p:sp>
      <p:pic>
        <p:nvPicPr>
          <p:cNvPr id="211" name="Google Shape;211;p28"/>
          <p:cNvPicPr preferRelativeResize="0"/>
          <p:nvPr/>
        </p:nvPicPr>
        <p:blipFill rotWithShape="1">
          <a:blip r:embed="rId4">
            <a:alphaModFix/>
          </a:blip>
          <a:srcRect b="0" l="1210" r="1200" t="0"/>
          <a:stretch/>
        </p:blipFill>
        <p:spPr>
          <a:xfrm>
            <a:off x="1784088" y="3636773"/>
            <a:ext cx="5575825" cy="120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type="title"/>
          </p:nvPr>
        </p:nvSpPr>
        <p:spPr>
          <a:xfrm>
            <a:off x="446225" y="160550"/>
            <a:ext cx="6479100" cy="5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Middlewares</a:t>
            </a:r>
            <a:endParaRPr/>
          </a:p>
        </p:txBody>
      </p:sp>
      <p:sp>
        <p:nvSpPr>
          <p:cNvPr id="217" name="Google Shape;217;p29"/>
          <p:cNvSpPr txBox="1"/>
          <p:nvPr/>
        </p:nvSpPr>
        <p:spPr>
          <a:xfrm>
            <a:off x="446225" y="646025"/>
            <a:ext cx="83985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Gelen mesajların işlenmeden önce veya sonra tetiklenen classlardır.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MiddlewareInterface 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implement edilir. 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Standart olarak bir çok Middleware desteği mevcut fakat kendi Middleware class oluşturabilirsiniz.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Stamps erişimi burada sağlanır.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18" name="Google Shape;2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475" y="2097725"/>
            <a:ext cx="6338125" cy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/>
          <p:nvPr>
            <p:ph type="title"/>
          </p:nvPr>
        </p:nvSpPr>
        <p:spPr>
          <a:xfrm>
            <a:off x="446225" y="160550"/>
            <a:ext cx="6479100" cy="5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Middlewares</a:t>
            </a:r>
            <a:endParaRPr/>
          </a:p>
        </p:txBody>
      </p:sp>
      <p:sp>
        <p:nvSpPr>
          <p:cNvPr id="224" name="Google Shape;224;p30"/>
          <p:cNvSpPr txBox="1"/>
          <p:nvPr/>
        </p:nvSpPr>
        <p:spPr>
          <a:xfrm>
            <a:off x="446225" y="646025"/>
            <a:ext cx="8398500" cy="43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●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-doctrine_ping_connection (Doctrine Ping Connection Middleware):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○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Mesaj işleme sürecinde, veritabanı bağlantısını kontrol eder.  Bağlantı kesilmişse, tekrar bağlantı kurar. Uzun süre çalışan işçilerde veritabanı bağlantısının korunmasını sağlar.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●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-doctrine_close_connection (Doctrine Close Connection Middleware):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○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İşlem tamamlandığında, veritabanı bağlantısını kapatır.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○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Uzun süreli işler sonrasında gereksiz kaynak tüketimini önler.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○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Özellikle işçi tarafından uzun süreli işler yapılıyorsa faydalıdır.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●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-doctrine_transaction (Doctrine Transaction Middleware):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○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Tüm işleyicileri tek bir veritabanı işlemine alır.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○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İşleyiciler hata durumunda geri alma işlemi yapabilir.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○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Birden fazla işlemi tutarlı bir şekilde yönetmek için kullanışlıdır.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●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-validation (Validation):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○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Validation ayarı, mesajların doğrulama (validation) işlemine tabi tutulup tutulmayacağını belirler.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○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Mesajın geçerliliğini kontrol etmek istiyorsanız bu ayarı kullanabilirsiniz.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○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Doğrulama hatası oluşursa mesaj işlenmez.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>
            <p:ph idx="4294967295" type="ctrTitle"/>
          </p:nvPr>
        </p:nvSpPr>
        <p:spPr>
          <a:xfrm>
            <a:off x="916025" y="440350"/>
            <a:ext cx="4325700" cy="7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Merhaba</a:t>
            </a:r>
            <a:r>
              <a:rPr lang="en" sz="6000">
                <a:solidFill>
                  <a:schemeClr val="accent2"/>
                </a:solidFill>
              </a:rPr>
              <a:t>!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94" name="Google Shape;94;p13"/>
          <p:cNvSpPr txBox="1"/>
          <p:nvPr>
            <p:ph idx="4294967295" type="subTitle"/>
          </p:nvPr>
        </p:nvSpPr>
        <p:spPr>
          <a:xfrm>
            <a:off x="916025" y="1045488"/>
            <a:ext cx="5561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rPr>
              <a:t>Yasin Çetintaş</a:t>
            </a:r>
            <a:endParaRPr b="1" sz="3600">
              <a:solidFill>
                <a:schemeClr val="accen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5" name="Google Shape;95;p13"/>
          <p:cNvSpPr txBox="1"/>
          <p:nvPr>
            <p:ph idx="4294967295" type="body"/>
          </p:nvPr>
        </p:nvSpPr>
        <p:spPr>
          <a:xfrm>
            <a:off x="916025" y="1830306"/>
            <a:ext cx="5561100" cy="19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Lead Back End Developer - Next4Biz</a:t>
            </a:r>
            <a:endParaRPr sz="24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>
                <a:latin typeface="Lexend"/>
                <a:ea typeface="Lexend"/>
                <a:cs typeface="Lexend"/>
                <a:sym typeface="Lexend"/>
              </a:rPr>
              <a:t>https://www.linkedin.com/in/yasincetintas/</a:t>
            </a:r>
            <a:endParaRPr sz="17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96" name="Google Shape;96;p13"/>
          <p:cNvPicPr preferRelativeResize="0"/>
          <p:nvPr/>
        </p:nvPicPr>
        <p:blipFill rotWithShape="1">
          <a:blip r:embed="rId3">
            <a:alphaModFix/>
          </a:blip>
          <a:srcRect b="0" l="9761" r="9761" t="0"/>
          <a:stretch/>
        </p:blipFill>
        <p:spPr>
          <a:xfrm>
            <a:off x="7354175" y="0"/>
            <a:ext cx="1789825" cy="4604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 txBox="1"/>
          <p:nvPr>
            <p:ph type="title"/>
          </p:nvPr>
        </p:nvSpPr>
        <p:spPr>
          <a:xfrm>
            <a:off x="446225" y="160550"/>
            <a:ext cx="6479100" cy="5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Handlers</a:t>
            </a:r>
            <a:endParaRPr/>
          </a:p>
        </p:txBody>
      </p:sp>
      <p:sp>
        <p:nvSpPr>
          <p:cNvPr id="230" name="Google Shape;230;p31"/>
          <p:cNvSpPr txBox="1"/>
          <p:nvPr/>
        </p:nvSpPr>
        <p:spPr>
          <a:xfrm>
            <a:off x="446225" y="646025"/>
            <a:ext cx="7393500" cy="11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Symfony Messenger'da Message dinleyen ve işleyen sınıflardır. 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Bir handler, belirli bir mesaj türünü dinler ve ilgili işlemi gerçekleştirir. 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Bu sayede asenkron mesaj işleme mantığını modüler bir şekilde düzenlemek mümkün olur.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Pub - Sub tasarımında 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Subscriber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 işlevini görür.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31" name="Google Shape;23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025" y="2005550"/>
            <a:ext cx="6895549" cy="260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/>
          <p:nvPr>
            <p:ph type="title"/>
          </p:nvPr>
        </p:nvSpPr>
        <p:spPr>
          <a:xfrm>
            <a:off x="446225" y="160550"/>
            <a:ext cx="6479100" cy="5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Handlers</a:t>
            </a:r>
            <a:endParaRPr/>
          </a:p>
        </p:txBody>
      </p:sp>
      <p:sp>
        <p:nvSpPr>
          <p:cNvPr id="237" name="Google Shape;237;p32"/>
          <p:cNvSpPr txBox="1"/>
          <p:nvPr/>
        </p:nvSpPr>
        <p:spPr>
          <a:xfrm>
            <a:off x="446225" y="646025"/>
            <a:ext cx="8161200" cy="11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Bir Handler farklı Messageları işleyebilirsiniz.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Fakat bu kullanım Symfony 6.1 ile yayınlandı.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38" name="Google Shape;2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225" y="1743100"/>
            <a:ext cx="6031375" cy="303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750" y="160550"/>
            <a:ext cx="3072351" cy="14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/>
          <p:nvPr>
            <p:ph type="title"/>
          </p:nvPr>
        </p:nvSpPr>
        <p:spPr>
          <a:xfrm>
            <a:off x="446225" y="160550"/>
            <a:ext cx="6479100" cy="5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Stamps</a:t>
            </a:r>
            <a:endParaRPr/>
          </a:p>
        </p:txBody>
      </p:sp>
      <p:sp>
        <p:nvSpPr>
          <p:cNvPr id="245" name="Google Shape;245;p33"/>
          <p:cNvSpPr txBox="1"/>
          <p:nvPr/>
        </p:nvSpPr>
        <p:spPr>
          <a:xfrm>
            <a:off x="446225" y="646025"/>
            <a:ext cx="7393500" cy="11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Messages ekstra bilgi veya yönlendirmeler eklemek için kullanılan küçük nesnelerdir. Bu özel nesneler sayesinde mesajları işlemek, yönlendirmek veya üzerlerinde ek işlemler gerçekleştirmek daha esnek hale gelir.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Standart Stamps kullanabilir veya kendi Stamp lerinizi oluşturabilirsiniz.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46" name="Google Shape;2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8938" y="1861625"/>
            <a:ext cx="3810970" cy="3048776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3"/>
          <p:cNvSpPr txBox="1"/>
          <p:nvPr/>
        </p:nvSpPr>
        <p:spPr>
          <a:xfrm>
            <a:off x="497750" y="1710350"/>
            <a:ext cx="4232400" cy="3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Lexend"/>
              <a:buChar char="●"/>
            </a:pPr>
            <a:r>
              <a:rPr lang="en" sz="1000">
                <a:latin typeface="Lexend"/>
                <a:ea typeface="Lexend"/>
                <a:cs typeface="Lexend"/>
                <a:sym typeface="Lexend"/>
              </a:rPr>
              <a:t>DelayStamp: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Lexend"/>
              <a:buChar char="○"/>
            </a:pPr>
            <a:r>
              <a:rPr lang="en" sz="1000">
                <a:latin typeface="Lexend"/>
                <a:ea typeface="Lexend"/>
                <a:cs typeface="Lexend"/>
                <a:sym typeface="Lexend"/>
              </a:rPr>
              <a:t>Belirli bir süre sonra mesajın işlenmesini sağlar.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Lexend"/>
              <a:buChar char="●"/>
            </a:pPr>
            <a:r>
              <a:rPr lang="en" sz="1000">
                <a:latin typeface="Lexend"/>
                <a:ea typeface="Lexend"/>
                <a:cs typeface="Lexend"/>
                <a:sym typeface="Lexend"/>
              </a:rPr>
              <a:t>HandledStamp: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Lexend"/>
              <a:buChar char="○"/>
            </a:pPr>
            <a:r>
              <a:rPr lang="en" sz="1000">
                <a:latin typeface="Lexend"/>
                <a:ea typeface="Lexend"/>
                <a:cs typeface="Lexend"/>
                <a:sym typeface="Lexend"/>
              </a:rPr>
              <a:t>Handler tarafından işlenen mesajın sonucunu stamp olarak ekler.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Lexend"/>
              <a:buChar char="○"/>
            </a:pPr>
            <a:r>
              <a:rPr lang="en" sz="1000">
                <a:latin typeface="Lexend"/>
                <a:ea typeface="Lexend"/>
                <a:cs typeface="Lexend"/>
                <a:sym typeface="Lexend"/>
              </a:rPr>
              <a:t>İşlem sonucunu dışarıya taşımak veya kaydetmek için kullanılabilir.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Lexend"/>
              <a:buChar char="●"/>
            </a:pPr>
            <a:r>
              <a:rPr lang="en" sz="1000">
                <a:latin typeface="Lexend"/>
                <a:ea typeface="Lexend"/>
                <a:cs typeface="Lexend"/>
                <a:sym typeface="Lexend"/>
              </a:rPr>
              <a:t>ReceivedStamp: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Lexend"/>
              <a:buChar char="○"/>
            </a:pPr>
            <a:r>
              <a:rPr lang="en" sz="1000">
                <a:latin typeface="Lexend"/>
                <a:ea typeface="Lexend"/>
                <a:cs typeface="Lexend"/>
                <a:sym typeface="Lexend"/>
              </a:rPr>
              <a:t>Mesajın alındığını belirtmek için kullanılır.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Lexend"/>
              <a:buChar char="○"/>
            </a:pPr>
            <a:r>
              <a:rPr lang="en" sz="1000">
                <a:latin typeface="Lexend"/>
                <a:ea typeface="Lexend"/>
                <a:cs typeface="Lexend"/>
                <a:sym typeface="Lexend"/>
              </a:rPr>
              <a:t>Mesajın iletilip alındığını belirtmek için kullanılır.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Lexend"/>
              <a:buChar char="●"/>
            </a:pPr>
            <a:r>
              <a:rPr lang="en" sz="1000">
                <a:latin typeface="Lexend"/>
                <a:ea typeface="Lexend"/>
                <a:cs typeface="Lexend"/>
                <a:sym typeface="Lexend"/>
              </a:rPr>
              <a:t>BusNameStamp: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Lexend"/>
              <a:buChar char="○"/>
            </a:pPr>
            <a:r>
              <a:rPr lang="en" sz="1000">
                <a:latin typeface="Lexend"/>
                <a:ea typeface="Lexend"/>
                <a:cs typeface="Lexend"/>
                <a:sym typeface="Lexend"/>
              </a:rPr>
              <a:t>Hangi bus üzerinden mesajın geldiğini belirtmek için kullanılır.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Lexend"/>
              <a:buChar char="●"/>
            </a:pPr>
            <a:r>
              <a:rPr lang="en" sz="1000">
                <a:latin typeface="Lexend"/>
                <a:ea typeface="Lexend"/>
                <a:cs typeface="Lexend"/>
                <a:sym typeface="Lexend"/>
              </a:rPr>
              <a:t>SerializerStamp: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Lexend"/>
              <a:buChar char="○"/>
            </a:pPr>
            <a:r>
              <a:rPr lang="en" sz="1000">
                <a:latin typeface="Lexend"/>
                <a:ea typeface="Lexend"/>
                <a:cs typeface="Lexend"/>
                <a:sym typeface="Lexend"/>
              </a:rPr>
              <a:t>Hangi serializer'ı</a:t>
            </a:r>
            <a:r>
              <a:rPr lang="en" sz="1000">
                <a:latin typeface="Lexend"/>
                <a:ea typeface="Lexend"/>
                <a:cs typeface="Lexend"/>
                <a:sym typeface="Lexend"/>
              </a:rPr>
              <a:t>n mesajı işleyeceğini belirtmek için ku</a:t>
            </a:r>
            <a:r>
              <a:rPr lang="en" sz="1000">
                <a:latin typeface="Lexend"/>
                <a:ea typeface="Lexend"/>
                <a:cs typeface="Lexend"/>
                <a:sym typeface="Lexend"/>
              </a:rPr>
              <a:t>llanılır.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Lexend"/>
              <a:buChar char="●"/>
            </a:pPr>
            <a:r>
              <a:rPr lang="en" sz="1000">
                <a:latin typeface="Lexend"/>
                <a:ea typeface="Lexend"/>
                <a:cs typeface="Lexend"/>
                <a:sym typeface="Lexend"/>
              </a:rPr>
              <a:t>RedeliveryStamp: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Lexend"/>
              <a:buChar char="○"/>
            </a:pPr>
            <a:r>
              <a:rPr lang="en" sz="1000">
                <a:latin typeface="Lexend"/>
                <a:ea typeface="Lexend"/>
                <a:cs typeface="Lexend"/>
                <a:sym typeface="Lexend"/>
              </a:rPr>
              <a:t>Hata durumlarında mesajın yeniden gönderildiğini belirtmek için kullanılır.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4"/>
          <p:cNvSpPr txBox="1"/>
          <p:nvPr>
            <p:ph type="title"/>
          </p:nvPr>
        </p:nvSpPr>
        <p:spPr>
          <a:xfrm>
            <a:off x="446225" y="160550"/>
            <a:ext cx="6479100" cy="5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Retries &amp; Failed</a:t>
            </a:r>
            <a:endParaRPr/>
          </a:p>
        </p:txBody>
      </p:sp>
      <p:sp>
        <p:nvSpPr>
          <p:cNvPr id="253" name="Google Shape;253;p34"/>
          <p:cNvSpPr txBox="1"/>
          <p:nvPr/>
        </p:nvSpPr>
        <p:spPr>
          <a:xfrm>
            <a:off x="627775" y="646025"/>
            <a:ext cx="83985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Retries</a:t>
            </a:r>
            <a:endParaRPr sz="2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4" name="Google Shape;254;p34"/>
          <p:cNvSpPr txBox="1"/>
          <p:nvPr/>
        </p:nvSpPr>
        <p:spPr>
          <a:xfrm>
            <a:off x="627775" y="1119475"/>
            <a:ext cx="7692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●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Retries (yeniden denemeler), başarısız olan mesajların otomatik olarak tekrar işlenmesini sağlayan bir özelliktir.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●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Bir mesajın işlenmesi sırasında hata oluşursa, belirli bir sayıda yeniden deneme yapabilir.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●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Otomatik olarak hatalı işlenen mesajların tekrar çalıştırılması sağlanır.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55" name="Google Shape;25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050" y="2638676"/>
            <a:ext cx="7135900" cy="1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/>
          <p:nvPr>
            <p:ph type="title"/>
          </p:nvPr>
        </p:nvSpPr>
        <p:spPr>
          <a:xfrm>
            <a:off x="446225" y="19355"/>
            <a:ext cx="6479100" cy="5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Retries &amp; Failed</a:t>
            </a:r>
            <a:endParaRPr/>
          </a:p>
        </p:txBody>
      </p:sp>
      <p:sp>
        <p:nvSpPr>
          <p:cNvPr id="261" name="Google Shape;261;p35"/>
          <p:cNvSpPr txBox="1"/>
          <p:nvPr/>
        </p:nvSpPr>
        <p:spPr>
          <a:xfrm>
            <a:off x="627775" y="434232"/>
            <a:ext cx="83985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Failed</a:t>
            </a:r>
            <a:endParaRPr sz="2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62" name="Google Shape;262;p35"/>
          <p:cNvSpPr txBox="1"/>
          <p:nvPr/>
        </p:nvSpPr>
        <p:spPr>
          <a:xfrm>
            <a:off x="627775" y="756404"/>
            <a:ext cx="76926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●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Failed işlemler, işlenemeyen veya hatalı işlenen mesajların tutulduğu bir veritabanı tablosudur.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●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Mesajın hatalı işlenmesi durumunda, ilgili bilgiler failed işlemler tablosunda saklanır.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●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Uygulama daha sonra bu failed işlemleri gözden geçirip manuel olarak işlem yapabilir.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63" name="Google Shape;2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712" y="2196983"/>
            <a:ext cx="6818575" cy="119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0600" y="3557576"/>
            <a:ext cx="6582799" cy="112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 txBox="1"/>
          <p:nvPr>
            <p:ph type="title"/>
          </p:nvPr>
        </p:nvSpPr>
        <p:spPr>
          <a:xfrm>
            <a:off x="446225" y="190805"/>
            <a:ext cx="6479100" cy="5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Retries &amp; Failed</a:t>
            </a:r>
            <a:endParaRPr/>
          </a:p>
        </p:txBody>
      </p:sp>
      <p:sp>
        <p:nvSpPr>
          <p:cNvPr id="270" name="Google Shape;270;p36"/>
          <p:cNvSpPr txBox="1"/>
          <p:nvPr/>
        </p:nvSpPr>
        <p:spPr>
          <a:xfrm>
            <a:off x="647950" y="686924"/>
            <a:ext cx="82272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Failed</a:t>
            </a:r>
            <a:endParaRPr sz="2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1" name="Google Shape;271;p36"/>
          <p:cNvSpPr txBox="1"/>
          <p:nvPr/>
        </p:nvSpPr>
        <p:spPr>
          <a:xfrm>
            <a:off x="725700" y="1069547"/>
            <a:ext cx="769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Hataları tekrar tetiklemek için aşağıdaki gibi commandlar ile süreçleri yönetebiliriz.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72" name="Google Shape;27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9163" y="1562777"/>
            <a:ext cx="5365675" cy="284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7"/>
          <p:cNvSpPr txBox="1"/>
          <p:nvPr>
            <p:ph idx="1" type="body"/>
          </p:nvPr>
        </p:nvSpPr>
        <p:spPr>
          <a:xfrm>
            <a:off x="725700" y="2020946"/>
            <a:ext cx="5997900" cy="22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"/>
              <a:t>Listener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▷"/>
            </a:pPr>
            <a:r>
              <a:rPr lang="en"/>
              <a:t>Decorate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7"/>
          <p:cNvSpPr txBox="1"/>
          <p:nvPr>
            <p:ph type="title"/>
          </p:nvPr>
        </p:nvSpPr>
        <p:spPr>
          <a:xfrm>
            <a:off x="725700" y="248780"/>
            <a:ext cx="6479100" cy="5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SYMFONY</a:t>
            </a:r>
            <a:endParaRPr/>
          </a:p>
        </p:txBody>
      </p:sp>
      <p:sp>
        <p:nvSpPr>
          <p:cNvPr id="279" name="Google Shape;279;p37"/>
          <p:cNvSpPr txBox="1"/>
          <p:nvPr/>
        </p:nvSpPr>
        <p:spPr>
          <a:xfrm>
            <a:off x="725700" y="814872"/>
            <a:ext cx="7692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Symfony çekirdeği, olay bazlı süreçleri yönetir.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Bunun için EventDispatcher, her bir süreçte Events kullanarak kendi sürecimize uygun aksiyonları almamıza imkan tanır.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Ayrıca Decorate hizmeti, Override ihtiyaçlarımızı karşılamak için olanak sağlar.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8"/>
          <p:cNvSpPr txBox="1"/>
          <p:nvPr>
            <p:ph type="title"/>
          </p:nvPr>
        </p:nvSpPr>
        <p:spPr>
          <a:xfrm>
            <a:off x="446225" y="190805"/>
            <a:ext cx="6479100" cy="5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Symfony Messenger Listener</a:t>
            </a:r>
            <a:endParaRPr/>
          </a:p>
        </p:txBody>
      </p:sp>
      <p:sp>
        <p:nvSpPr>
          <p:cNvPr id="285" name="Google Shape;285;p38"/>
          <p:cNvSpPr txBox="1"/>
          <p:nvPr/>
        </p:nvSpPr>
        <p:spPr>
          <a:xfrm>
            <a:off x="446225" y="829355"/>
            <a:ext cx="7692600" cy="29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Messenger, neredeyse tüm adımlarda gerçekleşen işlemlerde bir Event tetikler ve hemen her aşamada manipülasyona açık hale gelir, böylece özelleştirmelere olanak sağlar. Bu sayede, uygulamanızın işleyişini ihtiyaçlarınıza göre esnek bir şekilde şekillendirebilirsiniz.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Messenger Events: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SendMessageToTransportsEvent </a:t>
            </a:r>
            <a:endParaRPr sz="1000">
              <a:solidFill>
                <a:srgbClr val="25252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WorkerMessageFailedEvent </a:t>
            </a:r>
            <a:endParaRPr sz="1000">
              <a:solidFill>
                <a:srgbClr val="25252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WorkerMessageHandledEvent </a:t>
            </a:r>
            <a:endParaRPr sz="1000">
              <a:solidFill>
                <a:srgbClr val="25252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WorkerMessageReceivedEvent </a:t>
            </a:r>
            <a:endParaRPr sz="1000">
              <a:solidFill>
                <a:srgbClr val="25252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WorkerMessageRetriedEvent </a:t>
            </a:r>
            <a:endParaRPr sz="1000">
              <a:solidFill>
                <a:srgbClr val="25252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WorkerRateLimitedEvent </a:t>
            </a:r>
            <a:endParaRPr sz="1000">
              <a:solidFill>
                <a:srgbClr val="25252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WorkerRunningEvent </a:t>
            </a:r>
            <a:endParaRPr sz="1000">
              <a:solidFill>
                <a:srgbClr val="25252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WorkerStartedEvent </a:t>
            </a:r>
            <a:endParaRPr sz="1000">
              <a:solidFill>
                <a:srgbClr val="25252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WorkerStoppedEvent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86" name="Google Shape;28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6075" y="2665256"/>
            <a:ext cx="6103327" cy="208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8"/>
          <p:cNvSpPr txBox="1"/>
          <p:nvPr/>
        </p:nvSpPr>
        <p:spPr>
          <a:xfrm>
            <a:off x="3200400" y="1576607"/>
            <a:ext cx="5752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bin/console debug:event-dispatcher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88" name="Google Shape;288;p38"/>
          <p:cNvSpPr txBox="1"/>
          <p:nvPr/>
        </p:nvSpPr>
        <p:spPr>
          <a:xfrm>
            <a:off x="3200400" y="1961507"/>
            <a:ext cx="5380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Eventlere bağlı Listenerları görebilir ve kendi Listener sınıfınızı oluşturabilirsiniz.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9"/>
          <p:cNvSpPr txBox="1"/>
          <p:nvPr>
            <p:ph type="title"/>
          </p:nvPr>
        </p:nvSpPr>
        <p:spPr>
          <a:xfrm>
            <a:off x="446225" y="190805"/>
            <a:ext cx="6479100" cy="5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Symfony Messenger </a:t>
            </a:r>
            <a:r>
              <a:rPr lang="en"/>
              <a:t>Decorate</a:t>
            </a:r>
            <a:endParaRPr/>
          </a:p>
        </p:txBody>
      </p:sp>
      <p:sp>
        <p:nvSpPr>
          <p:cNvPr id="294" name="Google Shape;294;p39"/>
          <p:cNvSpPr txBox="1"/>
          <p:nvPr/>
        </p:nvSpPr>
        <p:spPr>
          <a:xfrm>
            <a:off x="446225" y="821072"/>
            <a:ext cx="7692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exend"/>
                <a:ea typeface="Lexend"/>
                <a:cs typeface="Lexend"/>
                <a:sym typeface="Lexend"/>
              </a:rPr>
              <a:t>Kullandığımız paketler bazen değişikliklere ihtiyaç duyabilirler. Symfony, bu durumlar için Decorate hizmeti sunmaktadır. Messenger üzerinde ihtiyaç duyduğunuz noktalarda override edip kendi özel geliştirmelerinizi yapabilirsiniz.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exend"/>
                <a:ea typeface="Lexend"/>
                <a:cs typeface="Lexend"/>
                <a:sym typeface="Lexend"/>
              </a:rPr>
              <a:t>Örneğin, A mesajına bağlı 2 adet Subs var ve siz mesaj içeriğine göre bir kuyruğa yönlendirileceksiniz. Bunun için, </a:t>
            </a:r>
            <a:r>
              <a:rPr lang="en" sz="1100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SendersLocatorInterface</a:t>
            </a:r>
            <a:r>
              <a:rPr lang="en" sz="1100">
                <a:latin typeface="Lexend"/>
                <a:ea typeface="Lexend"/>
                <a:cs typeface="Lexend"/>
                <a:sym typeface="Lexend"/>
              </a:rPr>
              <a:t> ile bu süreci messenger dosyalarına müdahale etmeden yönetebilirsiniz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5" name="Google Shape;295;p39"/>
          <p:cNvSpPr txBox="1"/>
          <p:nvPr/>
        </p:nvSpPr>
        <p:spPr>
          <a:xfrm>
            <a:off x="972375" y="19802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config/services.yaml</a:t>
            </a:r>
            <a:endParaRPr sz="1000">
              <a:solidFill>
                <a:srgbClr val="FF0000"/>
              </a:solidFill>
            </a:endParaRPr>
          </a:p>
        </p:txBody>
      </p:sp>
      <p:pic>
        <p:nvPicPr>
          <p:cNvPr id="296" name="Google Shape;29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375" y="2360375"/>
            <a:ext cx="5023725" cy="6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2375" y="3130800"/>
            <a:ext cx="3861330" cy="1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 txBox="1"/>
          <p:nvPr>
            <p:ph idx="4294967295" type="ctrTitle"/>
          </p:nvPr>
        </p:nvSpPr>
        <p:spPr>
          <a:xfrm>
            <a:off x="742100" y="496950"/>
            <a:ext cx="5246100" cy="75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Teşekkürler</a:t>
            </a:r>
            <a:r>
              <a:rPr lang="en" sz="4000">
                <a:solidFill>
                  <a:schemeClr val="accent2"/>
                </a:solidFill>
              </a:rPr>
              <a:t>!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303" name="Google Shape;303;p40"/>
          <p:cNvSpPr txBox="1"/>
          <p:nvPr>
            <p:ph idx="4294967295" type="subTitle"/>
          </p:nvPr>
        </p:nvSpPr>
        <p:spPr>
          <a:xfrm>
            <a:off x="916025" y="1592013"/>
            <a:ext cx="5561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lt1"/>
                </a:solidFill>
              </a:rPr>
              <a:t>Sorular</a:t>
            </a:r>
            <a:r>
              <a:rPr b="1" lang="en" sz="3700">
                <a:solidFill>
                  <a:schemeClr val="lt1"/>
                </a:solidFill>
              </a:rPr>
              <a:t>?</a:t>
            </a:r>
            <a:endParaRPr b="1" sz="3700">
              <a:solidFill>
                <a:schemeClr val="lt1"/>
              </a:solidFill>
            </a:endParaRPr>
          </a:p>
        </p:txBody>
      </p:sp>
      <p:sp>
        <p:nvSpPr>
          <p:cNvPr id="304" name="Google Shape;304;p40"/>
          <p:cNvSpPr txBox="1"/>
          <p:nvPr>
            <p:ph idx="4294967295" type="body"/>
          </p:nvPr>
        </p:nvSpPr>
        <p:spPr>
          <a:xfrm>
            <a:off x="916025" y="2719800"/>
            <a:ext cx="7473000" cy="19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İletişim</a:t>
            </a:r>
            <a:r>
              <a:rPr lang="en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: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https://www.linkedin.com/in/yasincetintas/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ysnctnts</a:t>
            </a:r>
            <a:r>
              <a:rPr lang="en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@</a:t>
            </a:r>
            <a:r>
              <a:rPr lang="en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gmail.com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05" name="Google Shape;30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6825" y="6756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06" name="Google Shape;306;p40"/>
          <p:cNvSpPr txBox="1"/>
          <p:nvPr>
            <p:ph idx="4294967295" type="body"/>
          </p:nvPr>
        </p:nvSpPr>
        <p:spPr>
          <a:xfrm>
            <a:off x="6150625" y="2683575"/>
            <a:ext cx="2355600" cy="17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Kaynak</a:t>
            </a:r>
            <a:r>
              <a:rPr lang="en" sz="11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:</a:t>
            </a:r>
            <a:endParaRPr sz="11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https://chat.openai.com</a:t>
            </a:r>
            <a:endParaRPr sz="11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https://labs.openai.com</a:t>
            </a:r>
            <a:endParaRPr sz="11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https://symfony.com</a:t>
            </a:r>
            <a:endParaRPr sz="11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https://wikipedia.org</a:t>
            </a:r>
            <a:endParaRPr sz="11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https://bytebytego.com</a:t>
            </a:r>
            <a:endParaRPr sz="11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https://medium.com</a:t>
            </a:r>
            <a:endParaRPr sz="11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/>
          <p:nvPr>
            <p:ph idx="1" type="body"/>
          </p:nvPr>
        </p:nvSpPr>
        <p:spPr>
          <a:xfrm>
            <a:off x="1710425" y="2161800"/>
            <a:ext cx="6333300" cy="8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“Hayat kısa. İstekler Uzun.”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"/>
              <a:t>Asenkron Programlama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▷"/>
            </a:pPr>
            <a:r>
              <a:rPr lang="en"/>
              <a:t>Pub - Sub Mimarisi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▷"/>
            </a:pPr>
            <a:r>
              <a:rPr lang="en"/>
              <a:t>Symfony Messenger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893700" y="229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Asenkron Programlama</a:t>
            </a:r>
            <a:endParaRPr/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700" y="2527058"/>
            <a:ext cx="3584683" cy="1965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4178" y="2348900"/>
            <a:ext cx="4016422" cy="242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 txBox="1"/>
          <p:nvPr/>
        </p:nvSpPr>
        <p:spPr>
          <a:xfrm>
            <a:off x="893700" y="1086800"/>
            <a:ext cx="7746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Asenkron programlamayı PHP projelerinize entegre etmek isterseniz, öncelikle ReactPHP veya Swoole gibi bir kütüphane kullanarak olay tabanlı hale 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getirebiliriz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. Ayrıca, Kuyruk hizmetleriyle iletişim kurarak, mesaj tabanlı asenkron işlemleri yönetebilirsiniz. Bu şekilde, projelerinizde daha etkili ve hızlı bir asenkron programlama yapısı oluşturabilirsiniz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893700" y="4345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 - Sub Mimarisi</a:t>
            </a:r>
            <a:endParaRPr/>
          </a:p>
        </p:txBody>
      </p:sp>
      <p:sp>
        <p:nvSpPr>
          <p:cNvPr id="120" name="Google Shape;120;p17"/>
          <p:cNvSpPr txBox="1"/>
          <p:nvPr>
            <p:ph idx="1" type="body"/>
          </p:nvPr>
        </p:nvSpPr>
        <p:spPr>
          <a:xfrm>
            <a:off x="893700" y="1335875"/>
            <a:ext cx="8043300" cy="12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-Bir iletişim modelidir.</a:t>
            </a:r>
            <a:endParaRPr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-Mesajların yayınlandığı "Publishers" ve dinlendiği "Subscribers" bir yapıdır.</a:t>
            </a:r>
            <a:endParaRPr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-Bileşenler arası asenkron iletişimi sağlar.</a:t>
            </a:r>
            <a:endParaRPr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2400" y="2637050"/>
            <a:ext cx="4459199" cy="224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523625" y="132463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Neden Gereklidir?</a:t>
            </a:r>
            <a:endParaRPr/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492700" y="1358525"/>
            <a:ext cx="63042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Uygulamalar karmaşık hale geldikçe bileşenler arası iletişim zorlaşır.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9750" y="808588"/>
            <a:ext cx="2432351" cy="162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 txBox="1"/>
          <p:nvPr>
            <p:ph idx="1" type="body"/>
          </p:nvPr>
        </p:nvSpPr>
        <p:spPr>
          <a:xfrm>
            <a:off x="2657900" y="2585400"/>
            <a:ext cx="63042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Doğrudan iletişim yerine araya bir mekanizma koymak gereklidir.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900" y="2173700"/>
            <a:ext cx="2476000" cy="153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 txBox="1"/>
          <p:nvPr>
            <p:ph idx="1" type="body"/>
          </p:nvPr>
        </p:nvSpPr>
        <p:spPr>
          <a:xfrm>
            <a:off x="1285325" y="3765000"/>
            <a:ext cx="63042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Bileşenlerin birbirine bağımlılığını azaltır.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2" name="Google Shape;132;p18"/>
          <p:cNvSpPr txBox="1"/>
          <p:nvPr>
            <p:ph idx="1" type="body"/>
          </p:nvPr>
        </p:nvSpPr>
        <p:spPr>
          <a:xfrm>
            <a:off x="1285325" y="4257850"/>
            <a:ext cx="63042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Ölçeklenebilir ve modüler uygulamalar için idealdir.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type="title"/>
          </p:nvPr>
        </p:nvSpPr>
        <p:spPr>
          <a:xfrm>
            <a:off x="523625" y="132463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Pub-Sub' ın Önemi ve Faydaları</a:t>
            </a:r>
            <a:endParaRPr/>
          </a:p>
        </p:txBody>
      </p:sp>
      <p:sp>
        <p:nvSpPr>
          <p:cNvPr id="138" name="Google Shape;138;p19"/>
          <p:cNvSpPr txBox="1"/>
          <p:nvPr>
            <p:ph idx="1" type="body"/>
          </p:nvPr>
        </p:nvSpPr>
        <p:spPr>
          <a:xfrm>
            <a:off x="523625" y="1063950"/>
            <a:ext cx="7921200" cy="29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600"/>
              </a:spcBef>
              <a:spcAft>
                <a:spcPts val="0"/>
              </a:spcAft>
              <a:buSzPts val="1300"/>
              <a:buFont typeface="Lexend"/>
              <a:buChar char="●"/>
            </a:pPr>
            <a:r>
              <a:rPr b="1" lang="en" sz="1300">
                <a:latin typeface="Lexend"/>
                <a:ea typeface="Lexend"/>
                <a:cs typeface="Lexend"/>
                <a:sym typeface="Lexend"/>
              </a:rPr>
              <a:t>Veri Akışı Kontrolü:</a:t>
            </a:r>
            <a:endParaRPr b="1" sz="1300">
              <a:latin typeface="Lexend"/>
              <a:ea typeface="Lexend"/>
              <a:cs typeface="Lexend"/>
              <a:sym typeface="Lexend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○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Veriler yayınlayıcıdan abonelere doğrudan gitmez.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○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Mesaj kuyruğu kullanarak veri akışı kontrol altında tutulur.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spcBef>
                <a:spcPts val="600"/>
              </a:spcBef>
              <a:spcAft>
                <a:spcPts val="0"/>
              </a:spcAft>
              <a:buSzPts val="1300"/>
              <a:buFont typeface="Lexend"/>
              <a:buChar char="●"/>
            </a:pPr>
            <a:r>
              <a:rPr b="1" lang="en" sz="1300">
                <a:latin typeface="Lexend"/>
                <a:ea typeface="Lexend"/>
                <a:cs typeface="Lexend"/>
                <a:sym typeface="Lexend"/>
              </a:rPr>
              <a:t>Çoklu Abonelik:</a:t>
            </a:r>
            <a:endParaRPr b="1" sz="1300">
              <a:latin typeface="Lexend"/>
              <a:ea typeface="Lexend"/>
              <a:cs typeface="Lexend"/>
              <a:sym typeface="Lexend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○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Aynı olay veya mesaj farklı abonelere gidebilir.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○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Farklı işlemler paralel olarak gerçekleştirilebilir.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spcBef>
                <a:spcPts val="600"/>
              </a:spcBef>
              <a:spcAft>
                <a:spcPts val="0"/>
              </a:spcAft>
              <a:buSzPts val="1300"/>
              <a:buFont typeface="Lexend"/>
              <a:buChar char="●"/>
            </a:pPr>
            <a:r>
              <a:rPr b="1" lang="en" sz="1300">
                <a:latin typeface="Lexend"/>
                <a:ea typeface="Lexend"/>
                <a:cs typeface="Lexend"/>
                <a:sym typeface="Lexend"/>
              </a:rPr>
              <a:t>Zayıf Bağlantı: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○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Bağımsız geliştirme ve değişiklik yapma imkanı sunar.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spcBef>
                <a:spcPts val="600"/>
              </a:spcBef>
              <a:spcAft>
                <a:spcPts val="0"/>
              </a:spcAft>
              <a:buSzPts val="1300"/>
              <a:buFont typeface="Lexend"/>
              <a:buChar char="●"/>
            </a:pPr>
            <a:r>
              <a:rPr b="1" lang="en" sz="1300">
                <a:latin typeface="Lexend"/>
                <a:ea typeface="Lexend"/>
                <a:cs typeface="Lexend"/>
                <a:sym typeface="Lexend"/>
              </a:rPr>
              <a:t>Hız ve Performans:</a:t>
            </a:r>
            <a:endParaRPr b="1" sz="1000">
              <a:latin typeface="Lexend"/>
              <a:ea typeface="Lexend"/>
              <a:cs typeface="Lexend"/>
              <a:sym typeface="Lexend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○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Bileşenlerin asenkron çalışması, performansı artırır.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○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Anlık tepki gerektirmeyen işlemler için idealdir.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type="title"/>
          </p:nvPr>
        </p:nvSpPr>
        <p:spPr>
          <a:xfrm>
            <a:off x="391100" y="196413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Symfony Messenger</a:t>
            </a:r>
            <a:endParaRPr/>
          </a:p>
        </p:txBody>
      </p:sp>
      <p:sp>
        <p:nvSpPr>
          <p:cNvPr id="144" name="Google Shape;144;p20"/>
          <p:cNvSpPr txBox="1"/>
          <p:nvPr/>
        </p:nvSpPr>
        <p:spPr>
          <a:xfrm>
            <a:off x="361950" y="1125400"/>
            <a:ext cx="6355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Symfony Messenger paketi, asenkron mesajlaşma ve Pub/Sub mimarisi sağlayan güçlü bir bileşendir. 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Bu paket, olayları ve komutları etkili bir şekilde işlemek, hata yönetimi yapmak ve uygulamanın ölçeklenebilirliğini artırmak için kullanılır.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3600" y="554150"/>
            <a:ext cx="1617951" cy="161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8975" y="2280975"/>
            <a:ext cx="3150975" cy="259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/>
        </p:nvSpPr>
        <p:spPr>
          <a:xfrm>
            <a:off x="416750" y="3116450"/>
            <a:ext cx="6411300" cy="2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composer require symfony/messenger</a:t>
            </a:r>
            <a:endParaRPr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